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8" r:id="rId8"/>
    <p:sldId id="262" r:id="rId9"/>
    <p:sldId id="270" r:id="rId10"/>
    <p:sldId id="263" r:id="rId11"/>
    <p:sldId id="269" r:id="rId12"/>
    <p:sldId id="266" r:id="rId13"/>
    <p:sldId id="267" r:id="rId14"/>
    <p:sldId id="264" r:id="rId15"/>
    <p:sldId id="26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031" autoAdjust="0"/>
  </p:normalViewPr>
  <p:slideViewPr>
    <p:cSldViewPr snapToGrid="0">
      <p:cViewPr varScale="1">
        <p:scale>
          <a:sx n="58" d="100"/>
          <a:sy n="58" d="100"/>
        </p:scale>
        <p:origin x="98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A6ACE2-D7CE-4F1D-833F-23234FD1EB43}" type="datetimeFigureOut">
              <a:rPr lang="en-US" smtClean="0"/>
              <a:t>1/31/2021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6CB034-2460-4B89-9635-DB141ECB213E}" type="slidenum">
              <a:rPr lang="en-US" smtClean="0"/>
              <a:t>‹#›</a:t>
            </a:fld>
            <a:endParaRPr lang="en-US"/>
          </a:p>
        </p:txBody>
      </p:sp>
    </p:spTree>
    <p:extLst>
      <p:ext uri="{BB962C8B-B14F-4D97-AF65-F5344CB8AC3E}">
        <p14:creationId xmlns:p14="http://schemas.microsoft.com/office/powerpoint/2010/main" val="3933715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Components</a:t>
            </a:r>
            <a:r>
              <a:rPr lang="en-US" baseline="0" dirty="0" smtClean="0"/>
              <a:t> of solar photovoltaic panel.</a:t>
            </a:r>
            <a:endParaRPr lang="en-US" dirty="0"/>
          </a:p>
        </p:txBody>
      </p:sp>
      <p:sp>
        <p:nvSpPr>
          <p:cNvPr id="4" name="Slide Number Placeholder 3"/>
          <p:cNvSpPr>
            <a:spLocks noGrp="1"/>
          </p:cNvSpPr>
          <p:nvPr>
            <p:ph type="sldNum" sz="quarter" idx="10"/>
          </p:nvPr>
        </p:nvSpPr>
        <p:spPr/>
        <p:txBody>
          <a:bodyPr/>
          <a:lstStyle/>
          <a:p>
            <a:fld id="{8B6CB034-2460-4B89-9635-DB141ECB213E}" type="slidenum">
              <a:rPr lang="en-US" smtClean="0"/>
              <a:t>11</a:t>
            </a:fld>
            <a:endParaRPr lang="en-US"/>
          </a:p>
        </p:txBody>
      </p:sp>
    </p:spTree>
    <p:extLst>
      <p:ext uri="{BB962C8B-B14F-4D97-AF65-F5344CB8AC3E}">
        <p14:creationId xmlns:p14="http://schemas.microsoft.com/office/powerpoint/2010/main" val="699371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sunlight hits the semiconductor in the solar PV cell as seen in step 1, the energy from the light, in the form of photons, is absorbed, knocking loose a number of electrons, which then drift freely in the cell. The solar cell is specifically designed with positively and negatively charged semiconductors sandwiched together to create an electric field. This electric field forces the drifting electrons to flow in a certain direction- towards the conductive metal plates that line the cell. This flow is known as an energy current, and the strength of the current determines how much electricity each cell can produce. Once the loose electrons hit metal plates, the current is then directed into wires, allowing the electrons to flow like they would in any other source of electric generation  as seen in step 2.</a:t>
            </a:r>
            <a:endParaRPr lang="en-US" dirty="0"/>
          </a:p>
        </p:txBody>
      </p:sp>
      <p:sp>
        <p:nvSpPr>
          <p:cNvPr id="4" name="Slide Number Placeholder 3"/>
          <p:cNvSpPr>
            <a:spLocks noGrp="1"/>
          </p:cNvSpPr>
          <p:nvPr>
            <p:ph type="sldNum" sz="quarter" idx="10"/>
          </p:nvPr>
        </p:nvSpPr>
        <p:spPr/>
        <p:txBody>
          <a:bodyPr/>
          <a:lstStyle/>
          <a:p>
            <a:fld id="{8B6CB034-2460-4B89-9635-DB141ECB213E}" type="slidenum">
              <a:rPr lang="en-US" smtClean="0"/>
              <a:t>13</a:t>
            </a:fld>
            <a:endParaRPr lang="en-US"/>
          </a:p>
        </p:txBody>
      </p:sp>
    </p:spTree>
    <p:extLst>
      <p:ext uri="{BB962C8B-B14F-4D97-AF65-F5344CB8AC3E}">
        <p14:creationId xmlns:p14="http://schemas.microsoft.com/office/powerpoint/2010/main" val="548505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1/31/2021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xKxrkht7CpY"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262" y="1564025"/>
            <a:ext cx="9790546" cy="1646302"/>
          </a:xfrm>
        </p:spPr>
        <p:txBody>
          <a:bodyPr/>
          <a:lstStyle/>
          <a:p>
            <a:pPr algn="ctr"/>
            <a:r>
              <a:rPr lang="en-US" sz="3600" dirty="0" smtClean="0">
                <a:solidFill>
                  <a:srgbClr val="00B050"/>
                </a:solidFill>
                <a:latin typeface="Constantia" panose="02030602050306030303" pitchFamily="18" charset="0"/>
              </a:rPr>
              <a:t>Project on Renewable Energy Source: Solar Energy</a:t>
            </a:r>
            <a:endParaRPr lang="en-US" sz="3600" dirty="0">
              <a:solidFill>
                <a:srgbClr val="00B050"/>
              </a:solidFill>
              <a:latin typeface="Constantia" panose="02030602050306030303" pitchFamily="18" charset="0"/>
            </a:endParaRPr>
          </a:p>
        </p:txBody>
      </p:sp>
      <p:sp>
        <p:nvSpPr>
          <p:cNvPr id="3" name="Subtitle 2"/>
          <p:cNvSpPr>
            <a:spLocks noGrp="1"/>
          </p:cNvSpPr>
          <p:nvPr>
            <p:ph type="subTitle" idx="1"/>
          </p:nvPr>
        </p:nvSpPr>
        <p:spPr>
          <a:xfrm>
            <a:off x="1507067" y="3358105"/>
            <a:ext cx="7766936" cy="1703422"/>
          </a:xfrm>
        </p:spPr>
        <p:txBody>
          <a:bodyPr>
            <a:noAutofit/>
          </a:bodyPr>
          <a:lstStyle/>
          <a:p>
            <a:pPr algn="ctr"/>
            <a:r>
              <a:rPr lang="en-US" sz="2400" dirty="0" smtClean="0">
                <a:solidFill>
                  <a:srgbClr val="00B050"/>
                </a:solidFill>
                <a:latin typeface="Constantia" panose="02030602050306030303" pitchFamily="18" charset="0"/>
              </a:rPr>
              <a:t>Name</a:t>
            </a:r>
          </a:p>
          <a:p>
            <a:pPr algn="ctr"/>
            <a:r>
              <a:rPr lang="en-US" sz="2400" dirty="0" smtClean="0">
                <a:solidFill>
                  <a:srgbClr val="00B050"/>
                </a:solidFill>
                <a:latin typeface="Constantia" panose="02030602050306030303" pitchFamily="18" charset="0"/>
              </a:rPr>
              <a:t>Course </a:t>
            </a:r>
          </a:p>
          <a:p>
            <a:pPr algn="ctr"/>
            <a:r>
              <a:rPr lang="en-US" sz="2400" dirty="0" smtClean="0">
                <a:solidFill>
                  <a:srgbClr val="00B050"/>
                </a:solidFill>
                <a:latin typeface="Constantia" panose="02030602050306030303" pitchFamily="18" charset="0"/>
              </a:rPr>
              <a:t>Institution of Affiliation</a:t>
            </a:r>
            <a:endParaRPr lang="en-US" sz="2400" dirty="0" smtClean="0">
              <a:solidFill>
                <a:srgbClr val="00B050"/>
              </a:solidFill>
              <a:latin typeface="Constantia" panose="02030602050306030303" pitchFamily="18" charset="0"/>
            </a:endParaRPr>
          </a:p>
        </p:txBody>
      </p:sp>
    </p:spTree>
    <p:extLst>
      <p:ext uri="{BB962C8B-B14F-4D97-AF65-F5344CB8AC3E}">
        <p14:creationId xmlns:p14="http://schemas.microsoft.com/office/powerpoint/2010/main" val="1995331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62" y="314037"/>
            <a:ext cx="8596668" cy="775855"/>
          </a:xfrm>
        </p:spPr>
        <p:txBody>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83127" y="1089892"/>
            <a:ext cx="12108873" cy="5768107"/>
          </a:xfrm>
        </p:spPr>
        <p:txBody>
          <a:bodyPr>
            <a:normAutofit lnSpcReduction="10000"/>
          </a:bodyPr>
          <a:lstStyle/>
          <a:p>
            <a:pPr>
              <a:lnSpc>
                <a:spcPct val="150000"/>
              </a:lnSpc>
              <a:buFont typeface="Wingdings" panose="05000000000000000000" pitchFamily="2" charset="2"/>
              <a:buChar char="Ø"/>
            </a:pPr>
            <a:r>
              <a:rPr lang="en-US" sz="2000" dirty="0" smtClean="0">
                <a:latin typeface="Constantia" panose="02030602050306030303" pitchFamily="18" charset="0"/>
              </a:rPr>
              <a:t>Energy sources could get exhausted if they are non-renewable. </a:t>
            </a:r>
          </a:p>
          <a:p>
            <a:pPr>
              <a:lnSpc>
                <a:spcPct val="150000"/>
              </a:lnSpc>
              <a:buFont typeface="Wingdings" panose="05000000000000000000" pitchFamily="2" charset="2"/>
              <a:buChar char="Ø"/>
            </a:pPr>
            <a:r>
              <a:rPr lang="en-US" sz="2000" dirty="0" smtClean="0">
                <a:latin typeface="Constantia" panose="02030602050306030303" pitchFamily="18" charset="0"/>
              </a:rPr>
              <a:t>Some of the sources are often associated with environmental pollution, for example, burning of fossil fuels.</a:t>
            </a:r>
          </a:p>
          <a:p>
            <a:pPr>
              <a:lnSpc>
                <a:spcPct val="150000"/>
              </a:lnSpc>
              <a:buFont typeface="Wingdings" panose="05000000000000000000" pitchFamily="2" charset="2"/>
              <a:buChar char="Ø"/>
            </a:pPr>
            <a:r>
              <a:rPr lang="en-US" sz="2000" dirty="0" smtClean="0">
                <a:latin typeface="Constantia" panose="02030602050306030303" pitchFamily="18" charset="0"/>
              </a:rPr>
              <a:t>Fossil fuels have been the main contributor to the greenhouse effect and the depletion of the ozone layer. </a:t>
            </a:r>
          </a:p>
          <a:p>
            <a:pPr>
              <a:lnSpc>
                <a:spcPct val="150000"/>
              </a:lnSpc>
              <a:buFont typeface="Wingdings" panose="05000000000000000000" pitchFamily="2" charset="2"/>
              <a:buChar char="Ø"/>
            </a:pPr>
            <a:r>
              <a:rPr lang="en-US" sz="2000" dirty="0" smtClean="0">
                <a:latin typeface="Constantia" panose="02030602050306030303" pitchFamily="18" charset="0"/>
              </a:rPr>
              <a:t>With the fossil fuels being limited, the gas price has risen in the last few years and this has elicited the need to switch to renewable sources of energy.</a:t>
            </a:r>
          </a:p>
          <a:p>
            <a:pPr>
              <a:lnSpc>
                <a:spcPct val="150000"/>
              </a:lnSpc>
              <a:buFont typeface="Wingdings" panose="05000000000000000000" pitchFamily="2" charset="2"/>
              <a:buChar char="Ø"/>
            </a:pPr>
            <a:r>
              <a:rPr lang="en-US" sz="2000" dirty="0" smtClean="0">
                <a:latin typeface="Constantia" panose="02030602050306030303" pitchFamily="18" charset="0"/>
              </a:rPr>
              <a:t>Renewable energy sources are replenished regularly on a human timescale.</a:t>
            </a:r>
          </a:p>
          <a:p>
            <a:pPr>
              <a:lnSpc>
                <a:spcPct val="150000"/>
              </a:lnSpc>
              <a:buFont typeface="Wingdings" panose="05000000000000000000" pitchFamily="2" charset="2"/>
              <a:buChar char="Ø"/>
            </a:pPr>
            <a:r>
              <a:rPr lang="en-US" sz="2000" dirty="0" smtClean="0">
                <a:latin typeface="Constantia" panose="02030602050306030303" pitchFamily="18" charset="0"/>
              </a:rPr>
              <a:t>Renewable energy sources could offer energy for use in four key areas; electricity, air and water cooling or heating, transportation, and off-grid energy sources.</a:t>
            </a:r>
          </a:p>
          <a:p>
            <a:pPr>
              <a:lnSpc>
                <a:spcPct val="150000"/>
              </a:lnSpc>
              <a:buFont typeface="Wingdings" panose="05000000000000000000" pitchFamily="2" charset="2"/>
              <a:buChar char="Ø"/>
            </a:pPr>
            <a:r>
              <a:rPr lang="en-US" sz="2000" dirty="0" smtClean="0">
                <a:latin typeface="Constantia" panose="02030602050306030303" pitchFamily="18" charset="0"/>
              </a:rPr>
              <a:t>Solar energy is alternative energy source that is renewable </a:t>
            </a:r>
            <a:r>
              <a:rPr lang="en-US" sz="2000" dirty="0" smtClean="0">
                <a:latin typeface="Constantia" panose="02030602050306030303" pitchFamily="18" charset="0"/>
              </a:rPr>
              <a:t>and could facilitate the production of energy for household and commercial use.</a:t>
            </a:r>
            <a:endParaRPr lang="en-US" sz="2000" dirty="0" smtClean="0">
              <a:latin typeface="Constantia" panose="02030602050306030303" pitchFamily="18" charset="0"/>
            </a:endParaRPr>
          </a:p>
          <a:p>
            <a:pPr>
              <a:lnSpc>
                <a:spcPct val="150000"/>
              </a:lnSpc>
              <a:buFont typeface="Wingdings" panose="05000000000000000000" pitchFamily="2" charset="2"/>
              <a:buChar char="Ø"/>
            </a:pPr>
            <a:endParaRPr lang="en-US" sz="2400" dirty="0">
              <a:latin typeface="Constantia" panose="02030602050306030303" pitchFamily="18" charset="0"/>
            </a:endParaRPr>
          </a:p>
        </p:txBody>
      </p:sp>
    </p:spTree>
    <p:extLst>
      <p:ext uri="{BB962C8B-B14F-4D97-AF65-F5344CB8AC3E}">
        <p14:creationId xmlns:p14="http://schemas.microsoft.com/office/powerpoint/2010/main" val="2590295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759758" cy="738909"/>
          </a:xfrm>
        </p:spPr>
        <p:txBody>
          <a:bodyPr>
            <a:normAutofit/>
          </a:bodyPr>
          <a:lstStyle/>
          <a:p>
            <a:pPr algn="ctr"/>
            <a:r>
              <a:rPr lang="en-US" dirty="0">
                <a:solidFill>
                  <a:srgbClr val="00B050"/>
                </a:solidFill>
              </a:rPr>
              <a:t>What can </a:t>
            </a:r>
            <a:r>
              <a:rPr lang="en-US" dirty="0" smtClean="0">
                <a:solidFill>
                  <a:srgbClr val="00B050"/>
                </a:solidFill>
              </a:rPr>
              <a:t>Solar Energy be </a:t>
            </a:r>
            <a:r>
              <a:rPr lang="en-US" dirty="0">
                <a:solidFill>
                  <a:srgbClr val="00B050"/>
                </a:solidFill>
              </a:rPr>
              <a:t>used for?</a:t>
            </a:r>
            <a:endParaRPr lang="en-US" dirty="0">
              <a:solidFill>
                <a:srgbClr val="00B050"/>
              </a:solidFill>
            </a:endParaRPr>
          </a:p>
        </p:txBody>
      </p:sp>
      <p:sp>
        <p:nvSpPr>
          <p:cNvPr id="3" name="Content Placeholder 2"/>
          <p:cNvSpPr>
            <a:spLocks noGrp="1"/>
          </p:cNvSpPr>
          <p:nvPr>
            <p:ph idx="1"/>
          </p:nvPr>
        </p:nvSpPr>
        <p:spPr>
          <a:xfrm>
            <a:off x="1" y="1348509"/>
            <a:ext cx="11905672" cy="5421746"/>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Solar technologies convert solar energy into electrical energy by using photovoltaic panels or mirrors that concentrate solar radiation.</a:t>
            </a:r>
          </a:p>
          <a:p>
            <a:pPr>
              <a:lnSpc>
                <a:spcPct val="200000"/>
              </a:lnSpc>
              <a:buFont typeface="Wingdings" panose="05000000000000000000" pitchFamily="2" charset="2"/>
              <a:buChar char="Ø"/>
            </a:pPr>
            <a:r>
              <a:rPr lang="en-US" sz="2000" dirty="0" smtClean="0">
                <a:latin typeface="Constantia" panose="02030602050306030303" pitchFamily="18" charset="0"/>
              </a:rPr>
              <a:t>This energy can be stored in batteries for various uses include:</a:t>
            </a:r>
          </a:p>
          <a:p>
            <a:pPr lvl="2">
              <a:lnSpc>
                <a:spcPct val="200000"/>
              </a:lnSpc>
              <a:buFont typeface="Wingdings" panose="05000000000000000000" pitchFamily="2" charset="2"/>
              <a:buChar char="§"/>
            </a:pPr>
            <a:r>
              <a:rPr lang="en-US" sz="2000" dirty="0" smtClean="0">
                <a:latin typeface="Constantia" panose="02030602050306030303" pitchFamily="18" charset="0"/>
              </a:rPr>
              <a:t>Heating homes and cooking.</a:t>
            </a:r>
          </a:p>
          <a:p>
            <a:pPr lvl="2">
              <a:lnSpc>
                <a:spcPct val="200000"/>
              </a:lnSpc>
              <a:buFont typeface="Wingdings" panose="05000000000000000000" pitchFamily="2" charset="2"/>
              <a:buChar char="§"/>
            </a:pPr>
            <a:r>
              <a:rPr lang="en-US" sz="2000" dirty="0" smtClean="0">
                <a:latin typeface="Constantia" panose="02030602050306030303" pitchFamily="18" charset="0"/>
              </a:rPr>
              <a:t>Driving motor engines</a:t>
            </a:r>
          </a:p>
          <a:p>
            <a:pPr lvl="2">
              <a:lnSpc>
                <a:spcPct val="200000"/>
              </a:lnSpc>
              <a:buFont typeface="Wingdings" panose="05000000000000000000" pitchFamily="2" charset="2"/>
              <a:buChar char="§"/>
            </a:pPr>
            <a:r>
              <a:rPr lang="en-US" sz="2000" dirty="0" smtClean="0">
                <a:latin typeface="Constantia" panose="02030602050306030303" pitchFamily="18" charset="0"/>
              </a:rPr>
              <a:t>Driving production plants in industries.</a:t>
            </a:r>
          </a:p>
          <a:p>
            <a:pPr lvl="2">
              <a:lnSpc>
                <a:spcPct val="200000"/>
              </a:lnSpc>
              <a:buFont typeface="Wingdings" panose="05000000000000000000" pitchFamily="2" charset="2"/>
              <a:buChar char="§"/>
            </a:pPr>
            <a:r>
              <a:rPr lang="en-US" sz="2000" dirty="0" smtClean="0">
                <a:latin typeface="Constantia" panose="02030602050306030303" pitchFamily="18" charset="0"/>
              </a:rPr>
              <a:t>Household and street lighting.</a:t>
            </a:r>
          </a:p>
          <a:p>
            <a:pPr>
              <a:lnSpc>
                <a:spcPct val="150000"/>
              </a:lnSpc>
              <a:buFont typeface="Wingdings" panose="05000000000000000000" pitchFamily="2" charset="2"/>
              <a:buChar char="Ø"/>
            </a:pPr>
            <a:endParaRPr lang="en-US" sz="2400" dirty="0">
              <a:latin typeface="Constantia" panose="02030602050306030303" pitchFamily="18" charset="0"/>
            </a:endParaRPr>
          </a:p>
        </p:txBody>
      </p:sp>
    </p:spTree>
    <p:extLst>
      <p:ext uri="{BB962C8B-B14F-4D97-AF65-F5344CB8AC3E}">
        <p14:creationId xmlns:p14="http://schemas.microsoft.com/office/powerpoint/2010/main" val="1797410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437" y="498765"/>
            <a:ext cx="10843490" cy="720436"/>
          </a:xfrm>
        </p:spPr>
        <p:txBody>
          <a:bodyPr>
            <a:normAutofit fontScale="90000"/>
          </a:bodyPr>
          <a:lstStyle/>
          <a:p>
            <a:pPr algn="ctr"/>
            <a:r>
              <a:rPr lang="en-US" dirty="0">
                <a:solidFill>
                  <a:srgbClr val="00B050"/>
                </a:solidFill>
              </a:rPr>
              <a:t>How is </a:t>
            </a:r>
            <a:r>
              <a:rPr lang="en-US" dirty="0" smtClean="0">
                <a:solidFill>
                  <a:srgbClr val="00B050"/>
                </a:solidFill>
              </a:rPr>
              <a:t>Solar Energy </a:t>
            </a:r>
            <a:r>
              <a:rPr lang="en-US" dirty="0">
                <a:solidFill>
                  <a:srgbClr val="00B050"/>
                </a:solidFill>
              </a:rPr>
              <a:t>E</a:t>
            </a:r>
            <a:r>
              <a:rPr lang="en-US" dirty="0" smtClean="0">
                <a:solidFill>
                  <a:srgbClr val="00B050"/>
                </a:solidFill>
              </a:rPr>
              <a:t>asily Renewed</a:t>
            </a:r>
            <a:r>
              <a:rPr lang="en-US" dirty="0">
                <a:solidFill>
                  <a:srgbClr val="00B050"/>
                </a:solidFill>
              </a:rPr>
              <a:t>?</a:t>
            </a:r>
            <a:br>
              <a:rPr lang="en-US" dirty="0">
                <a:solidFill>
                  <a:srgbClr val="00B050"/>
                </a:solidFill>
              </a:rPr>
            </a:br>
            <a:endParaRPr lang="en-US" dirty="0">
              <a:solidFill>
                <a:srgbClr val="00B050"/>
              </a:solidFill>
            </a:endParaRPr>
          </a:p>
        </p:txBody>
      </p:sp>
      <p:sp>
        <p:nvSpPr>
          <p:cNvPr id="3" name="Content Placeholder 2"/>
          <p:cNvSpPr>
            <a:spLocks noGrp="1"/>
          </p:cNvSpPr>
          <p:nvPr>
            <p:ph idx="1"/>
          </p:nvPr>
        </p:nvSpPr>
        <p:spPr>
          <a:xfrm>
            <a:off x="0" y="1219201"/>
            <a:ext cx="12192000" cy="5638800"/>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Sunlight is unlimited and cannot be exhausted.</a:t>
            </a:r>
          </a:p>
          <a:p>
            <a:pPr>
              <a:lnSpc>
                <a:spcPct val="200000"/>
              </a:lnSpc>
              <a:buFont typeface="Wingdings" panose="05000000000000000000" pitchFamily="2" charset="2"/>
              <a:buChar char="Ø"/>
            </a:pPr>
            <a:r>
              <a:rPr lang="en-US" sz="2000" dirty="0" smtClean="0">
                <a:latin typeface="Constantia" panose="02030602050306030303" pitchFamily="18" charset="0"/>
              </a:rPr>
              <a:t>Solar energy is clean </a:t>
            </a:r>
            <a:r>
              <a:rPr lang="en-US" sz="2000" dirty="0">
                <a:latin typeface="Constantia" panose="02030602050306030303" pitchFamily="18" charset="0"/>
              </a:rPr>
              <a:t>green electricity sourced from </a:t>
            </a:r>
            <a:r>
              <a:rPr lang="en-US" sz="2000" dirty="0" smtClean="0">
                <a:latin typeface="Constantia" panose="02030602050306030303" pitchFamily="18" charset="0"/>
              </a:rPr>
              <a:t>sunlight.</a:t>
            </a:r>
          </a:p>
          <a:p>
            <a:pPr>
              <a:lnSpc>
                <a:spcPct val="200000"/>
              </a:lnSpc>
              <a:buFont typeface="Wingdings" panose="05000000000000000000" pitchFamily="2" charset="2"/>
              <a:buChar char="Ø"/>
            </a:pPr>
            <a:r>
              <a:rPr lang="en-US" sz="2000" dirty="0" smtClean="0">
                <a:latin typeface="Constantia" panose="02030602050306030303" pitchFamily="18" charset="0"/>
              </a:rPr>
              <a:t>All people need to do </a:t>
            </a:r>
            <a:r>
              <a:rPr lang="en-US" sz="2000" dirty="0">
                <a:latin typeface="Constantia" panose="02030602050306030303" pitchFamily="18" charset="0"/>
              </a:rPr>
              <a:t>is install solar power systems </a:t>
            </a:r>
            <a:r>
              <a:rPr lang="en-US" sz="2000" dirty="0" smtClean="0">
                <a:latin typeface="Constantia" panose="02030602050306030303" pitchFamily="18" charset="0"/>
              </a:rPr>
              <a:t>such as solar </a:t>
            </a:r>
            <a:r>
              <a:rPr lang="en-US" sz="2000" dirty="0">
                <a:latin typeface="Constantia" panose="02030602050306030303" pitchFamily="18" charset="0"/>
              </a:rPr>
              <a:t>photovoltaic or a solar thermal system on the roof</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smtClean="0">
                <a:latin typeface="Constantia" panose="02030602050306030303" pitchFamily="18" charset="0"/>
              </a:rPr>
              <a:t>It is a renewable </a:t>
            </a:r>
            <a:r>
              <a:rPr lang="en-US" sz="2000" dirty="0">
                <a:latin typeface="Constantia" panose="02030602050306030303" pitchFamily="18" charset="0"/>
              </a:rPr>
              <a:t>free source of energy that is sustainable and totally inexhaustible, unlike fossil fuels that are </a:t>
            </a:r>
            <a:r>
              <a:rPr lang="en-US" sz="2000" dirty="0" smtClean="0">
                <a:latin typeface="Constantia" panose="02030602050306030303" pitchFamily="18" charset="0"/>
              </a:rPr>
              <a:t>finite.</a:t>
            </a:r>
          </a:p>
          <a:p>
            <a:pPr>
              <a:lnSpc>
                <a:spcPct val="200000"/>
              </a:lnSpc>
              <a:buFont typeface="Wingdings" panose="05000000000000000000" pitchFamily="2" charset="2"/>
              <a:buChar char="Ø"/>
            </a:pPr>
            <a:r>
              <a:rPr lang="en-US" sz="2000" dirty="0" smtClean="0">
                <a:latin typeface="Constantia" panose="02030602050306030303" pitchFamily="18" charset="0"/>
              </a:rPr>
              <a:t>It </a:t>
            </a:r>
            <a:r>
              <a:rPr lang="en-US" sz="2000" dirty="0">
                <a:latin typeface="Constantia" panose="02030602050306030303" pitchFamily="18" charset="0"/>
              </a:rPr>
              <a:t>is also a non-polluting source of energy and it does not emit any greenhouse gases when producing electricity.</a:t>
            </a:r>
            <a:endParaRPr lang="en-US" sz="2000" dirty="0">
              <a:latin typeface="Constantia" panose="02030602050306030303" pitchFamily="18" charset="0"/>
            </a:endParaRPr>
          </a:p>
        </p:txBody>
      </p:sp>
    </p:spTree>
    <p:extLst>
      <p:ext uri="{BB962C8B-B14F-4D97-AF65-F5344CB8AC3E}">
        <p14:creationId xmlns:p14="http://schemas.microsoft.com/office/powerpoint/2010/main" val="2147548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363" y="471054"/>
            <a:ext cx="10898909" cy="757382"/>
          </a:xfrm>
        </p:spPr>
        <p:txBody>
          <a:bodyPr>
            <a:normAutofit/>
          </a:bodyPr>
          <a:lstStyle/>
          <a:p>
            <a:pPr algn="ctr"/>
            <a:r>
              <a:rPr lang="en-US" dirty="0" smtClean="0">
                <a:solidFill>
                  <a:srgbClr val="00B050"/>
                </a:solidFill>
              </a:rPr>
              <a:t>Cost </a:t>
            </a:r>
            <a:r>
              <a:rPr lang="en-US" dirty="0">
                <a:solidFill>
                  <a:srgbClr val="00B050"/>
                </a:solidFill>
              </a:rPr>
              <a:t>of </a:t>
            </a:r>
            <a:r>
              <a:rPr lang="en-US" dirty="0" smtClean="0">
                <a:solidFill>
                  <a:srgbClr val="00B050"/>
                </a:solidFill>
              </a:rPr>
              <a:t>Using Solar Energy</a:t>
            </a:r>
            <a:endParaRPr lang="en-US" dirty="0">
              <a:solidFill>
                <a:srgbClr val="00B050"/>
              </a:solidFill>
            </a:endParaRPr>
          </a:p>
        </p:txBody>
      </p:sp>
      <p:sp>
        <p:nvSpPr>
          <p:cNvPr id="3" name="Content Placeholder 2"/>
          <p:cNvSpPr>
            <a:spLocks noGrp="1"/>
          </p:cNvSpPr>
          <p:nvPr>
            <p:ph idx="1"/>
          </p:nvPr>
        </p:nvSpPr>
        <p:spPr>
          <a:xfrm>
            <a:off x="92365" y="1228436"/>
            <a:ext cx="11979562" cy="5629563"/>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The cost associated with using solar energy include the installation of solar panel systems and maintenance.</a:t>
            </a:r>
          </a:p>
          <a:p>
            <a:pPr>
              <a:lnSpc>
                <a:spcPct val="200000"/>
              </a:lnSpc>
              <a:buFont typeface="Wingdings" panose="05000000000000000000" pitchFamily="2" charset="2"/>
              <a:buChar char="Ø"/>
            </a:pPr>
            <a:r>
              <a:rPr lang="en-US" sz="2000" dirty="0" smtClean="0">
                <a:latin typeface="Constantia" panose="02030602050306030303" pitchFamily="18" charset="0"/>
              </a:rPr>
              <a:t>The </a:t>
            </a:r>
            <a:r>
              <a:rPr lang="en-US" sz="2000" dirty="0">
                <a:latin typeface="Constantia" panose="02030602050306030303" pitchFamily="18" charset="0"/>
              </a:rPr>
              <a:t>cost of solar panels is calculated using dollars per watt.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smtClean="0">
                <a:latin typeface="Constantia" panose="02030602050306030303" pitchFamily="18" charset="0"/>
              </a:rPr>
              <a:t>In  2018, the average cost of solar panels installation for household use was in the range of $2.87 and $3.85 per watt.</a:t>
            </a:r>
          </a:p>
          <a:p>
            <a:pPr>
              <a:lnSpc>
                <a:spcPct val="200000"/>
              </a:lnSpc>
              <a:buFont typeface="Wingdings" panose="05000000000000000000" pitchFamily="2" charset="2"/>
              <a:buChar char="Ø"/>
            </a:pPr>
            <a:r>
              <a:rPr lang="en-US" sz="2000" dirty="0" smtClean="0">
                <a:latin typeface="Constantia" panose="02030602050306030303" pitchFamily="18" charset="0"/>
              </a:rPr>
              <a:t>The average installation cost before tax credit is $16,800.</a:t>
            </a:r>
          </a:p>
          <a:p>
            <a:pPr>
              <a:lnSpc>
                <a:spcPct val="200000"/>
              </a:lnSpc>
              <a:buFont typeface="Wingdings" panose="05000000000000000000" pitchFamily="2" charset="2"/>
              <a:buChar char="Ø"/>
            </a:pPr>
            <a:r>
              <a:rPr lang="en-US" sz="2000" dirty="0" smtClean="0">
                <a:latin typeface="Constantia" panose="02030602050306030303" pitchFamily="18" charset="0"/>
              </a:rPr>
              <a:t>If a household want an installation of 5 kilowatts, the cost would be in the range of $</a:t>
            </a:r>
            <a:r>
              <a:rPr lang="en-US" sz="2000" dirty="0">
                <a:latin typeface="Constantia" panose="02030602050306030303" pitchFamily="18" charset="0"/>
              </a:rPr>
              <a:t>10,045 to $13,475 after tax </a:t>
            </a:r>
            <a:r>
              <a:rPr lang="en-US" sz="2000" dirty="0" smtClean="0">
                <a:latin typeface="Constantia" panose="02030602050306030303" pitchFamily="18" charset="0"/>
              </a:rPr>
              <a:t>credits (Atwell, 2018).</a:t>
            </a:r>
            <a:endParaRPr lang="en-US" sz="2000" dirty="0">
              <a:latin typeface="Constantia" panose="02030602050306030303" pitchFamily="18" charset="0"/>
            </a:endParaRPr>
          </a:p>
        </p:txBody>
      </p:sp>
    </p:spTree>
    <p:extLst>
      <p:ext uri="{BB962C8B-B14F-4D97-AF65-F5344CB8AC3E}">
        <p14:creationId xmlns:p14="http://schemas.microsoft.com/office/powerpoint/2010/main" val="3947866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0757" y="609601"/>
            <a:ext cx="8596668" cy="711200"/>
          </a:xfrm>
        </p:spPr>
        <p:txBody>
          <a:bodyPr>
            <a:normAutofit/>
          </a:bodyPr>
          <a:lstStyle/>
          <a:p>
            <a:pPr algn="ctr"/>
            <a:r>
              <a:rPr lang="en-US" dirty="0" smtClean="0">
                <a:solidFill>
                  <a:srgbClr val="00B050"/>
                </a:solidFill>
              </a:rPr>
              <a:t>Positive Aspects of </a:t>
            </a:r>
            <a:r>
              <a:rPr lang="en-US" dirty="0">
                <a:solidFill>
                  <a:srgbClr val="00B050"/>
                </a:solidFill>
              </a:rPr>
              <a:t>using </a:t>
            </a:r>
            <a:r>
              <a:rPr lang="en-US" dirty="0" smtClean="0">
                <a:solidFill>
                  <a:srgbClr val="00B050"/>
                </a:solidFill>
              </a:rPr>
              <a:t>Solar Energy</a:t>
            </a:r>
            <a:endParaRPr lang="en-US" dirty="0">
              <a:solidFill>
                <a:srgbClr val="00B050"/>
              </a:solidFill>
            </a:endParaRPr>
          </a:p>
        </p:txBody>
      </p:sp>
      <p:sp>
        <p:nvSpPr>
          <p:cNvPr id="3" name="Content Placeholder 2"/>
          <p:cNvSpPr>
            <a:spLocks noGrp="1"/>
          </p:cNvSpPr>
          <p:nvPr>
            <p:ph idx="1"/>
          </p:nvPr>
        </p:nvSpPr>
        <p:spPr>
          <a:xfrm>
            <a:off x="157018" y="1320801"/>
            <a:ext cx="11924146" cy="5458690"/>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Solar energy is free of pollution and does not emit any greenhouse gas after installation.</a:t>
            </a:r>
          </a:p>
          <a:p>
            <a:pPr>
              <a:lnSpc>
                <a:spcPct val="200000"/>
              </a:lnSpc>
              <a:buFont typeface="Wingdings" panose="05000000000000000000" pitchFamily="2" charset="2"/>
              <a:buChar char="Ø"/>
            </a:pPr>
            <a:r>
              <a:rPr lang="en-US" sz="2000" dirty="0" smtClean="0">
                <a:latin typeface="Constantia" panose="02030602050306030303" pitchFamily="18" charset="0"/>
              </a:rPr>
              <a:t>Besides, it contribute to reduced dependence on fossil fuels.</a:t>
            </a:r>
          </a:p>
          <a:p>
            <a:pPr>
              <a:lnSpc>
                <a:spcPct val="200000"/>
              </a:lnSpc>
              <a:buFont typeface="Wingdings" panose="05000000000000000000" pitchFamily="2" charset="2"/>
              <a:buChar char="Ø"/>
            </a:pPr>
            <a:r>
              <a:rPr lang="en-US" sz="2000" dirty="0" smtClean="0">
                <a:latin typeface="Constantia" panose="02030602050306030303" pitchFamily="18" charset="0"/>
              </a:rPr>
              <a:t>It is a renewable energy source that is readily available.</a:t>
            </a:r>
          </a:p>
          <a:p>
            <a:pPr>
              <a:lnSpc>
                <a:spcPct val="200000"/>
              </a:lnSpc>
              <a:buFont typeface="Wingdings" panose="05000000000000000000" pitchFamily="2" charset="2"/>
              <a:buChar char="Ø"/>
            </a:pPr>
            <a:r>
              <a:rPr lang="en-US" sz="2000" dirty="0" smtClean="0">
                <a:latin typeface="Constantia" panose="02030602050306030303" pitchFamily="18" charset="0"/>
              </a:rPr>
              <a:t>It can be used for diverse purposes; you can generate hear (solar thermal or electricity (photovoltaic).</a:t>
            </a:r>
          </a:p>
          <a:p>
            <a:pPr>
              <a:lnSpc>
                <a:spcPct val="200000"/>
              </a:lnSpc>
              <a:buFont typeface="Wingdings" panose="05000000000000000000" pitchFamily="2" charset="2"/>
              <a:buChar char="Ø"/>
            </a:pPr>
            <a:r>
              <a:rPr lang="en-US" sz="2000" dirty="0" smtClean="0">
                <a:latin typeface="Constantia" panose="02030602050306030303" pitchFamily="18" charset="0"/>
              </a:rPr>
              <a:t>It offers a cheap source of electricity in areas that are not covered by the energy grid, distil water in areas with limited clean water supply and power satellites in space.</a:t>
            </a:r>
            <a:endParaRPr lang="en-US" sz="2400" dirty="0" smtClean="0">
              <a:latin typeface="Constantia" panose="02030602050306030303" pitchFamily="18" charset="0"/>
            </a:endParaRPr>
          </a:p>
          <a:p>
            <a:pPr>
              <a:lnSpc>
                <a:spcPct val="150000"/>
              </a:lnSpc>
              <a:buFont typeface="Wingdings" panose="05000000000000000000" pitchFamily="2" charset="2"/>
              <a:buChar char="Ø"/>
            </a:pPr>
            <a:endParaRPr lang="en-US" sz="2400" dirty="0">
              <a:latin typeface="Constantia" panose="02030602050306030303" pitchFamily="18" charset="0"/>
            </a:endParaRPr>
          </a:p>
          <a:p>
            <a:pPr>
              <a:lnSpc>
                <a:spcPct val="150000"/>
              </a:lnSpc>
              <a:buFont typeface="Wingdings" panose="05000000000000000000" pitchFamily="2" charset="2"/>
              <a:buChar char="Ø"/>
            </a:pPr>
            <a:endParaRPr lang="en-US" sz="2400" dirty="0" smtClean="0">
              <a:latin typeface="Constantia" panose="02030602050306030303" pitchFamily="18" charset="0"/>
            </a:endParaRPr>
          </a:p>
          <a:p>
            <a:pPr>
              <a:lnSpc>
                <a:spcPct val="150000"/>
              </a:lnSpc>
              <a:buFont typeface="Wingdings" panose="05000000000000000000" pitchFamily="2" charset="2"/>
              <a:buChar char="Ø"/>
            </a:pPr>
            <a:endParaRPr lang="en-US" sz="2400" dirty="0">
              <a:latin typeface="Constantia" panose="02030602050306030303" pitchFamily="18" charset="0"/>
            </a:endParaRPr>
          </a:p>
        </p:txBody>
      </p:sp>
    </p:spTree>
    <p:extLst>
      <p:ext uri="{BB962C8B-B14F-4D97-AF65-F5344CB8AC3E}">
        <p14:creationId xmlns:p14="http://schemas.microsoft.com/office/powerpoint/2010/main" val="1731154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777279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351" y="166254"/>
            <a:ext cx="10073793" cy="628073"/>
          </a:xfrm>
        </p:spPr>
        <p:txBody>
          <a:bodyPr>
            <a:normAutofit fontScale="90000"/>
          </a:bodyPr>
          <a:lstStyle/>
          <a:p>
            <a:pPr algn="ctr"/>
            <a:r>
              <a:rPr lang="en-US" dirty="0">
                <a:solidFill>
                  <a:srgbClr val="00B050"/>
                </a:solidFill>
              </a:rPr>
              <a:t> </a:t>
            </a:r>
            <a:r>
              <a:rPr lang="en-US" dirty="0" smtClean="0">
                <a:solidFill>
                  <a:srgbClr val="00B050"/>
                </a:solidFill>
              </a:rPr>
              <a:t>Negative Aspects </a:t>
            </a:r>
            <a:r>
              <a:rPr lang="en-US" dirty="0">
                <a:solidFill>
                  <a:srgbClr val="00B050"/>
                </a:solidFill>
              </a:rPr>
              <a:t>of </a:t>
            </a:r>
            <a:r>
              <a:rPr lang="en-US" dirty="0" smtClean="0">
                <a:solidFill>
                  <a:srgbClr val="00B050"/>
                </a:solidFill>
              </a:rPr>
              <a:t>Using Solar Energy</a:t>
            </a:r>
            <a:endParaRPr lang="en-US" dirty="0">
              <a:solidFill>
                <a:srgbClr val="00B050"/>
              </a:solidFill>
            </a:endParaRPr>
          </a:p>
        </p:txBody>
      </p:sp>
      <p:sp>
        <p:nvSpPr>
          <p:cNvPr id="3" name="Content Placeholder 2"/>
          <p:cNvSpPr>
            <a:spLocks noGrp="1"/>
          </p:cNvSpPr>
          <p:nvPr>
            <p:ph idx="1"/>
          </p:nvPr>
        </p:nvSpPr>
        <p:spPr>
          <a:xfrm>
            <a:off x="249383" y="914401"/>
            <a:ext cx="11868726" cy="5855854"/>
          </a:xfrm>
        </p:spPr>
        <p:txBody>
          <a:bodyPr>
            <a:normAutofit lnSpcReduction="10000"/>
          </a:bodyPr>
          <a:lstStyle/>
          <a:p>
            <a:pPr>
              <a:lnSpc>
                <a:spcPct val="200000"/>
              </a:lnSpc>
              <a:buFont typeface="Wingdings" panose="05000000000000000000" pitchFamily="2" charset="2"/>
              <a:buChar char="Ø"/>
            </a:pPr>
            <a:r>
              <a:rPr lang="en-US" sz="2000" dirty="0" smtClean="0">
                <a:latin typeface="Constantia" panose="02030602050306030303" pitchFamily="18" charset="0"/>
              </a:rPr>
              <a:t>The initial installation of the solar system is relatively high; it includes purchasing wires, batteries, inverters, and solar panels.</a:t>
            </a:r>
          </a:p>
          <a:p>
            <a:pPr>
              <a:lnSpc>
                <a:spcPct val="200000"/>
              </a:lnSpc>
              <a:buFont typeface="Wingdings" panose="05000000000000000000" pitchFamily="2" charset="2"/>
              <a:buChar char="Ø"/>
            </a:pPr>
            <a:r>
              <a:rPr lang="en-US" sz="2000" dirty="0" smtClean="0">
                <a:latin typeface="Constantia" panose="02030602050306030303" pitchFamily="18" charset="0"/>
              </a:rPr>
              <a:t>Although it can be used even during cloudy or rainy days, the efficiency of the solar system reduces because it is dependent on sunlight to effectively gather energy.</a:t>
            </a:r>
          </a:p>
          <a:p>
            <a:pPr>
              <a:lnSpc>
                <a:spcPct val="200000"/>
              </a:lnSpc>
              <a:buFont typeface="Wingdings" panose="05000000000000000000" pitchFamily="2" charset="2"/>
              <a:buChar char="Ø"/>
            </a:pPr>
            <a:r>
              <a:rPr lang="en-US" sz="2000" dirty="0" smtClean="0">
                <a:latin typeface="Constantia" panose="02030602050306030303" pitchFamily="18" charset="0"/>
              </a:rPr>
              <a:t>Large scale installation of solar panels can lead to habitat loss and land degradation.</a:t>
            </a:r>
          </a:p>
          <a:p>
            <a:pPr>
              <a:lnSpc>
                <a:spcPct val="200000"/>
              </a:lnSpc>
              <a:buFont typeface="Wingdings" panose="05000000000000000000" pitchFamily="2" charset="2"/>
              <a:buChar char="Ø"/>
            </a:pPr>
            <a:r>
              <a:rPr lang="en-US" sz="2000" dirty="0" smtClean="0">
                <a:latin typeface="Constantia" panose="02030602050306030303" pitchFamily="18" charset="0"/>
              </a:rPr>
              <a:t>The facilities require large plots, which could interfere with mineral production, wilderness areas, and protected areas.</a:t>
            </a:r>
          </a:p>
          <a:p>
            <a:pPr>
              <a:lnSpc>
                <a:spcPct val="200000"/>
              </a:lnSpc>
              <a:buFont typeface="Wingdings" panose="05000000000000000000" pitchFamily="2" charset="2"/>
              <a:buChar char="Ø"/>
            </a:pPr>
            <a:r>
              <a:rPr lang="en-US" sz="2000" dirty="0" smtClean="0">
                <a:latin typeface="Constantia" panose="02030602050306030303" pitchFamily="18" charset="0"/>
              </a:rPr>
              <a:t>While commercial installation of solar panels is subsidized by the government, it leads to an increase in the cost of electricity generated; this cost is transferred directly to taxpayers through utility bills.</a:t>
            </a:r>
            <a:endParaRPr lang="en-US" sz="2000" dirty="0">
              <a:latin typeface="Constantia" panose="02030602050306030303" pitchFamily="18" charset="0"/>
            </a:endParaRPr>
          </a:p>
        </p:txBody>
      </p:sp>
    </p:spTree>
    <p:extLst>
      <p:ext uri="{BB962C8B-B14F-4D97-AF65-F5344CB8AC3E}">
        <p14:creationId xmlns:p14="http://schemas.microsoft.com/office/powerpoint/2010/main" val="2063430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xKxrkht7CpY"/>
          <p:cNvPicPr>
            <a:picLocks noRot="1" noChangeAspect="1"/>
          </p:cNvPicPr>
          <p:nvPr>
            <a:videoFile r:link="rId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88859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607" y="443345"/>
            <a:ext cx="8596668" cy="674255"/>
          </a:xfrm>
        </p:spPr>
        <p:txBody>
          <a:bodyPr/>
          <a:lstStyle/>
          <a:p>
            <a:pPr algn="ctr"/>
            <a:r>
              <a:rPr lang="en-US" dirty="0" smtClean="0">
                <a:solidFill>
                  <a:srgbClr val="00B050"/>
                </a:solidFill>
              </a:rPr>
              <a:t>Science Behind Solar Energy</a:t>
            </a:r>
            <a:endParaRPr lang="en-US" dirty="0">
              <a:solidFill>
                <a:srgbClr val="00B050"/>
              </a:solidFill>
            </a:endParaRPr>
          </a:p>
        </p:txBody>
      </p:sp>
      <p:sp>
        <p:nvSpPr>
          <p:cNvPr id="3" name="Content Placeholder 2"/>
          <p:cNvSpPr>
            <a:spLocks noGrp="1"/>
          </p:cNvSpPr>
          <p:nvPr>
            <p:ph idx="1"/>
          </p:nvPr>
        </p:nvSpPr>
        <p:spPr>
          <a:xfrm>
            <a:off x="147782" y="1320800"/>
            <a:ext cx="11794836" cy="5537199"/>
          </a:xfrm>
        </p:spPr>
        <p:txBody>
          <a:bodyPr>
            <a:normAutofit fontScale="92500" lnSpcReduction="10000"/>
          </a:bodyPr>
          <a:lstStyle/>
          <a:p>
            <a:pPr>
              <a:lnSpc>
                <a:spcPct val="200000"/>
              </a:lnSpc>
              <a:buFont typeface="Wingdings" panose="05000000000000000000" pitchFamily="2" charset="2"/>
              <a:buChar char="Ø"/>
            </a:pPr>
            <a:r>
              <a:rPr lang="en-US" sz="2200" dirty="0" smtClean="0">
                <a:latin typeface="Constantia" panose="02030602050306030303" pitchFamily="18" charset="0"/>
              </a:rPr>
              <a:t>Solar energy is captured using photovoltaic cells.</a:t>
            </a:r>
          </a:p>
          <a:p>
            <a:pPr>
              <a:lnSpc>
                <a:spcPct val="200000"/>
              </a:lnSpc>
              <a:buFont typeface="Wingdings" panose="05000000000000000000" pitchFamily="2" charset="2"/>
              <a:buChar char="Ø"/>
            </a:pPr>
            <a:r>
              <a:rPr lang="en-US" sz="2200" dirty="0">
                <a:latin typeface="Constantia" panose="02030602050306030303" pitchFamily="18" charset="0"/>
              </a:rPr>
              <a:t>Sunlight </a:t>
            </a:r>
            <a:r>
              <a:rPr lang="en-US" sz="2200" dirty="0" smtClean="0">
                <a:latin typeface="Constantia" panose="02030602050306030303" pitchFamily="18" charset="0"/>
              </a:rPr>
              <a:t>lands on </a:t>
            </a:r>
            <a:r>
              <a:rPr lang="en-US" sz="2200" dirty="0">
                <a:latin typeface="Constantia" panose="02030602050306030303" pitchFamily="18" charset="0"/>
              </a:rPr>
              <a:t>the solar </a:t>
            </a:r>
            <a:r>
              <a:rPr lang="en-US" sz="2200" dirty="0" smtClean="0">
                <a:latin typeface="Constantia" panose="02030602050306030303" pitchFamily="18" charset="0"/>
              </a:rPr>
              <a:t>panels </a:t>
            </a:r>
            <a:r>
              <a:rPr lang="en-US" sz="2200" dirty="0">
                <a:latin typeface="Constantia" panose="02030602050306030303" pitchFamily="18" charset="0"/>
              </a:rPr>
              <a:t>and </a:t>
            </a:r>
            <a:r>
              <a:rPr lang="en-US" sz="2200" dirty="0" smtClean="0">
                <a:latin typeface="Constantia" panose="02030602050306030303" pitchFamily="18" charset="0"/>
              </a:rPr>
              <a:t>produce </a:t>
            </a:r>
            <a:r>
              <a:rPr lang="en-US" sz="2200" dirty="0">
                <a:latin typeface="Constantia" panose="02030602050306030303" pitchFamily="18" charset="0"/>
              </a:rPr>
              <a:t>an electric field</a:t>
            </a:r>
            <a:r>
              <a:rPr lang="en-US" sz="2200" dirty="0" smtClean="0">
                <a:latin typeface="Constantia" panose="02030602050306030303" pitchFamily="18" charset="0"/>
              </a:rPr>
              <a:t>.</a:t>
            </a:r>
          </a:p>
          <a:p>
            <a:pPr>
              <a:lnSpc>
                <a:spcPct val="200000"/>
              </a:lnSpc>
              <a:buFont typeface="Wingdings" panose="05000000000000000000" pitchFamily="2" charset="2"/>
              <a:buChar char="Ø"/>
            </a:pPr>
            <a:r>
              <a:rPr lang="en-US" sz="2200" dirty="0" smtClean="0">
                <a:latin typeface="Constantia" panose="02030602050306030303" pitchFamily="18" charset="0"/>
              </a:rPr>
              <a:t>The electricity produced on the panels flows to the edge of the panels and enter a conductive wire.</a:t>
            </a:r>
          </a:p>
          <a:p>
            <a:pPr>
              <a:lnSpc>
                <a:spcPct val="200000"/>
              </a:lnSpc>
              <a:buFont typeface="Wingdings" panose="05000000000000000000" pitchFamily="2" charset="2"/>
              <a:buChar char="Ø"/>
            </a:pPr>
            <a:r>
              <a:rPr lang="en-US" sz="2200" dirty="0" smtClean="0">
                <a:latin typeface="Constantia" panose="02030602050306030303" pitchFamily="18" charset="0"/>
              </a:rPr>
              <a:t>This wire take the electricity to an inverter, which convert the DC current to AC. Another wire transports the AC current from the inverter to the electric panel of a building , which then distributes the power around the building as needed.</a:t>
            </a:r>
          </a:p>
          <a:p>
            <a:pPr>
              <a:lnSpc>
                <a:spcPct val="200000"/>
              </a:lnSpc>
              <a:buFont typeface="Wingdings" panose="05000000000000000000" pitchFamily="2" charset="2"/>
              <a:buChar char="Ø"/>
            </a:pPr>
            <a:r>
              <a:rPr lang="en-US" sz="2200" dirty="0" smtClean="0">
                <a:latin typeface="Constantia" panose="02030602050306030303" pitchFamily="18" charset="0"/>
              </a:rPr>
              <a:t>It passes through the utility meter and into the utility electrical grid.</a:t>
            </a:r>
          </a:p>
          <a:p>
            <a:pPr>
              <a:lnSpc>
                <a:spcPct val="200000"/>
              </a:lnSpc>
              <a:buFont typeface="Wingdings" panose="05000000000000000000" pitchFamily="2" charset="2"/>
              <a:buChar char="Ø"/>
            </a:pPr>
            <a:r>
              <a:rPr lang="en-US" sz="2200" dirty="0" smtClean="0">
                <a:latin typeface="Constantia" panose="02030602050306030303" pitchFamily="18" charset="0"/>
              </a:rPr>
              <a:t>The utility meter records any excess generation, which is subject to a bill payment.</a:t>
            </a:r>
            <a:endParaRPr lang="en-US" sz="2400" dirty="0" smtClean="0">
              <a:latin typeface="Constantia" panose="02030602050306030303" pitchFamily="18" charset="0"/>
            </a:endParaRPr>
          </a:p>
        </p:txBody>
      </p:sp>
    </p:spTree>
    <p:extLst>
      <p:ext uri="{BB962C8B-B14F-4D97-AF65-F5344CB8AC3E}">
        <p14:creationId xmlns:p14="http://schemas.microsoft.com/office/powerpoint/2010/main" val="2002018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2492"/>
          </a:xfrm>
          <a:prstGeom prst="rect">
            <a:avLst/>
          </a:prstGeom>
        </p:spPr>
      </p:pic>
    </p:spTree>
    <p:extLst>
      <p:ext uri="{BB962C8B-B14F-4D97-AF65-F5344CB8AC3E}">
        <p14:creationId xmlns:p14="http://schemas.microsoft.com/office/powerpoint/2010/main" val="3611280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807" y="203200"/>
            <a:ext cx="8596668" cy="923636"/>
          </a:xfrm>
        </p:spPr>
        <p:txBody>
          <a:bodyPr/>
          <a:lstStyle/>
          <a:p>
            <a:pPr algn="ctr"/>
            <a:r>
              <a:rPr lang="en-US" dirty="0">
                <a:solidFill>
                  <a:srgbClr val="00B050"/>
                </a:solidFill>
                <a:latin typeface="Constantia" panose="02030602050306030303" pitchFamily="18" charset="0"/>
              </a:rPr>
              <a:t>Science Behind Solar </a:t>
            </a:r>
            <a:r>
              <a:rPr lang="en-US" dirty="0" smtClean="0">
                <a:solidFill>
                  <a:srgbClr val="00B050"/>
                </a:solidFill>
                <a:latin typeface="Constantia" panose="02030602050306030303" pitchFamily="18" charset="0"/>
              </a:rPr>
              <a:t>Energy Cont…</a:t>
            </a:r>
            <a:endParaRPr lang="en-US" dirty="0">
              <a:solidFill>
                <a:srgbClr val="00B050"/>
              </a:solidFill>
              <a:latin typeface="Constantia" panose="02030602050306030303" pitchFamily="18" charset="0"/>
            </a:endParaRPr>
          </a:p>
        </p:txBody>
      </p:sp>
      <p:sp>
        <p:nvSpPr>
          <p:cNvPr id="3" name="Content Placeholder 2"/>
          <p:cNvSpPr>
            <a:spLocks noGrp="1"/>
          </p:cNvSpPr>
          <p:nvPr>
            <p:ph idx="1"/>
          </p:nvPr>
        </p:nvSpPr>
        <p:spPr>
          <a:xfrm>
            <a:off x="64655" y="1126836"/>
            <a:ext cx="12016509" cy="5731163"/>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Solar Photovoltaic panels </a:t>
            </a:r>
            <a:r>
              <a:rPr lang="en-US" sz="2000" dirty="0">
                <a:latin typeface="Constantia" panose="02030602050306030303" pitchFamily="18" charset="0"/>
              </a:rPr>
              <a:t>are comprised of many small photovoltaic cells </a:t>
            </a:r>
            <a:r>
              <a:rPr lang="en-US" sz="2000" dirty="0" smtClean="0">
                <a:latin typeface="Constantia" panose="02030602050306030303" pitchFamily="18" charset="0"/>
              </a:rPr>
              <a:t>, which can transform solar energy to electricity</a:t>
            </a:r>
            <a:r>
              <a:rPr lang="en-US" sz="2000" dirty="0">
                <a:latin typeface="Constantia" panose="02030602050306030303" pitchFamily="18" charset="0"/>
              </a:rPr>
              <a:t>.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smtClean="0">
                <a:latin typeface="Constantia" panose="02030602050306030303" pitchFamily="18" charset="0"/>
              </a:rPr>
              <a:t>The cells are made of semi-conductive material, such as silicon so that they can conduct electricity while maintaining the electrical imbalance necessary to generate an electric field.</a:t>
            </a:r>
          </a:p>
          <a:p>
            <a:pPr>
              <a:lnSpc>
                <a:spcPct val="200000"/>
              </a:lnSpc>
              <a:buFont typeface="Wingdings" panose="05000000000000000000" pitchFamily="2" charset="2"/>
              <a:buChar char="Ø"/>
            </a:pPr>
            <a:r>
              <a:rPr lang="en-US" sz="2000" dirty="0" smtClean="0">
                <a:latin typeface="Constantia" panose="02030602050306030303" pitchFamily="18" charset="0"/>
              </a:rPr>
              <a:t>Most electricity consumers use alternating current contrary to the direct current produced by solar panels. </a:t>
            </a:r>
          </a:p>
          <a:p>
            <a:pPr>
              <a:lnSpc>
                <a:spcPct val="200000"/>
              </a:lnSpc>
              <a:buFont typeface="Wingdings" panose="05000000000000000000" pitchFamily="2" charset="2"/>
              <a:buChar char="Ø"/>
            </a:pPr>
            <a:r>
              <a:rPr lang="en-US" sz="2000" dirty="0" smtClean="0">
                <a:latin typeface="Constantia" panose="02030602050306030303" pitchFamily="18" charset="0"/>
              </a:rPr>
              <a:t>The inverter makes the electricity accessible for household use by converting it from DC to AC, which is now ready to power appliances, lights, and other electrical components.</a:t>
            </a:r>
            <a:endParaRPr lang="en-US" sz="2000" dirty="0">
              <a:latin typeface="Constantia" panose="02030602050306030303" pitchFamily="18" charset="0"/>
            </a:endParaRPr>
          </a:p>
        </p:txBody>
      </p:sp>
    </p:spTree>
    <p:extLst>
      <p:ext uri="{BB962C8B-B14F-4D97-AF65-F5344CB8AC3E}">
        <p14:creationId xmlns:p14="http://schemas.microsoft.com/office/powerpoint/2010/main" val="2816711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8135"/>
            <a:ext cx="12192000" cy="6946135"/>
          </a:xfrm>
          <a:prstGeom prst="rect">
            <a:avLst/>
          </a:prstGeom>
        </p:spPr>
      </p:pic>
    </p:spTree>
    <p:extLst>
      <p:ext uri="{BB962C8B-B14F-4D97-AF65-F5344CB8AC3E}">
        <p14:creationId xmlns:p14="http://schemas.microsoft.com/office/powerpoint/2010/main" val="2738916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8" y="332508"/>
            <a:ext cx="11222181" cy="1034473"/>
          </a:xfrm>
        </p:spPr>
        <p:txBody>
          <a:bodyPr>
            <a:normAutofit fontScale="90000"/>
          </a:bodyPr>
          <a:lstStyle/>
          <a:p>
            <a:pPr algn="ctr"/>
            <a:r>
              <a:rPr lang="en-US" dirty="0" smtClean="0">
                <a:solidFill>
                  <a:srgbClr val="00B050"/>
                </a:solidFill>
              </a:rPr>
              <a:t>When the Solar Energy is Expected to </a:t>
            </a:r>
            <a:r>
              <a:rPr lang="en-US" dirty="0">
                <a:solidFill>
                  <a:srgbClr val="00B050"/>
                </a:solidFill>
              </a:rPr>
              <a:t>be easily accessible to the general public?</a:t>
            </a:r>
            <a:endParaRPr lang="en-US" dirty="0">
              <a:solidFill>
                <a:srgbClr val="00B050"/>
              </a:solidFill>
            </a:endParaRPr>
          </a:p>
        </p:txBody>
      </p:sp>
      <p:sp>
        <p:nvSpPr>
          <p:cNvPr id="3" name="Content Placeholder 2"/>
          <p:cNvSpPr>
            <a:spLocks noGrp="1"/>
          </p:cNvSpPr>
          <p:nvPr>
            <p:ph idx="1"/>
          </p:nvPr>
        </p:nvSpPr>
        <p:spPr>
          <a:xfrm>
            <a:off x="104679" y="1588655"/>
            <a:ext cx="11865648" cy="5163908"/>
          </a:xfrm>
        </p:spPr>
        <p:txBody>
          <a:bodyPr>
            <a:normAutofit fontScale="85000" lnSpcReduction="20000"/>
          </a:bodyPr>
          <a:lstStyle/>
          <a:p>
            <a:pPr>
              <a:lnSpc>
                <a:spcPct val="200000"/>
              </a:lnSpc>
              <a:buFont typeface="Wingdings" panose="05000000000000000000" pitchFamily="2" charset="2"/>
              <a:buChar char="Ø"/>
            </a:pPr>
            <a:r>
              <a:rPr lang="en-US" sz="2400" dirty="0" smtClean="0">
                <a:latin typeface="Constantia" panose="02030602050306030303" pitchFamily="18" charset="0"/>
              </a:rPr>
              <a:t>While solar energy is alternative energy source that help fight climate change, there are by products in the production of solar panels that limit this capability. </a:t>
            </a:r>
            <a:endParaRPr lang="en-US" sz="2400" dirty="0">
              <a:latin typeface="Constantia" panose="02030602050306030303" pitchFamily="18" charset="0"/>
            </a:endParaRPr>
          </a:p>
          <a:p>
            <a:pPr>
              <a:lnSpc>
                <a:spcPct val="200000"/>
              </a:lnSpc>
              <a:buFont typeface="Wingdings" panose="05000000000000000000" pitchFamily="2" charset="2"/>
              <a:buChar char="Ø"/>
            </a:pPr>
            <a:r>
              <a:rPr lang="en-US" sz="2400" dirty="0" smtClean="0">
                <a:latin typeface="Constantia" panose="02030602050306030303" pitchFamily="18" charset="0"/>
              </a:rPr>
              <a:t>The production emits many greenhouse gases and other toxic waste.</a:t>
            </a:r>
          </a:p>
          <a:p>
            <a:pPr>
              <a:lnSpc>
                <a:spcPct val="200000"/>
              </a:lnSpc>
              <a:buFont typeface="Wingdings" panose="05000000000000000000" pitchFamily="2" charset="2"/>
              <a:buChar char="Ø"/>
            </a:pPr>
            <a:r>
              <a:rPr lang="en-US" sz="2400" dirty="0" smtClean="0">
                <a:latin typeface="Constantia" panose="02030602050306030303" pitchFamily="18" charset="0"/>
              </a:rPr>
              <a:t>Fossil fuels are a cheaper energy source than solar with 39 percent of energy in the United States coming from coal while solar energy sources only account for 0.3 percent.</a:t>
            </a:r>
          </a:p>
          <a:p>
            <a:pPr>
              <a:lnSpc>
                <a:spcPct val="200000"/>
              </a:lnSpc>
              <a:buFont typeface="Wingdings" panose="05000000000000000000" pitchFamily="2" charset="2"/>
              <a:buChar char="Ø"/>
            </a:pPr>
            <a:r>
              <a:rPr lang="en-US" sz="2400" dirty="0" smtClean="0">
                <a:latin typeface="Constantia" panose="02030602050306030303" pitchFamily="18" charset="0"/>
              </a:rPr>
              <a:t>It is unclear when solar energy use will become popular in the United states. </a:t>
            </a:r>
            <a:endParaRPr lang="en-US" sz="2400" dirty="0">
              <a:latin typeface="Constantia" panose="02030602050306030303" pitchFamily="18" charset="0"/>
            </a:endParaRPr>
          </a:p>
          <a:p>
            <a:pPr>
              <a:lnSpc>
                <a:spcPct val="200000"/>
              </a:lnSpc>
              <a:buFont typeface="Wingdings" panose="05000000000000000000" pitchFamily="2" charset="2"/>
              <a:buChar char="Ø"/>
            </a:pPr>
            <a:r>
              <a:rPr lang="en-US" sz="2400" dirty="0" smtClean="0">
                <a:latin typeface="Constantia" panose="02030602050306030303" pitchFamily="18" charset="0"/>
              </a:rPr>
              <a:t>However, the consumption is expected to rise to 20 percent by 2027 and by 2050, the energy source will be easily available to every household.</a:t>
            </a:r>
            <a:endParaRPr lang="en-US" sz="2400" dirty="0">
              <a:latin typeface="Constantia" panose="02030602050306030303" pitchFamily="18" charset="0"/>
            </a:endParaRPr>
          </a:p>
        </p:txBody>
      </p:sp>
    </p:spTree>
    <p:extLst>
      <p:ext uri="{BB962C8B-B14F-4D97-AF65-F5344CB8AC3E}">
        <p14:creationId xmlns:p14="http://schemas.microsoft.com/office/powerpoint/2010/main" val="1158317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9158" y="517236"/>
            <a:ext cx="8596668" cy="785091"/>
          </a:xfrm>
        </p:spPr>
        <p:txBody>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147783" y="1394691"/>
            <a:ext cx="11739418" cy="5384800"/>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Atwell, C. (2018). The </a:t>
            </a:r>
            <a:r>
              <a:rPr lang="en-US" sz="2000" dirty="0">
                <a:latin typeface="Constantia" panose="02030602050306030303" pitchFamily="18" charset="0"/>
              </a:rPr>
              <a:t>True Cost of Solar </a:t>
            </a:r>
            <a:r>
              <a:rPr lang="en-US" sz="2000" dirty="0" smtClean="0">
                <a:latin typeface="Constantia" panose="02030602050306030303" pitchFamily="18" charset="0"/>
              </a:rPr>
              <a:t>Energy. Power Electronics. </a:t>
            </a:r>
            <a:r>
              <a:rPr lang="en-US" sz="2000" dirty="0">
                <a:latin typeface="Constantia" panose="02030602050306030303" pitchFamily="18" charset="0"/>
              </a:rPr>
              <a:t>Retrieved from </a:t>
            </a:r>
            <a:r>
              <a:rPr lang="en-US" sz="2000" dirty="0">
                <a:solidFill>
                  <a:schemeClr val="tx2"/>
                </a:solidFill>
                <a:latin typeface="Constantia" panose="02030602050306030303" pitchFamily="18" charset="0"/>
              </a:rPr>
              <a:t>https://</a:t>
            </a:r>
            <a:r>
              <a:rPr lang="en-US" sz="2000" dirty="0" smtClean="0">
                <a:solidFill>
                  <a:schemeClr val="tx2"/>
                </a:solidFill>
                <a:latin typeface="Constantia" panose="02030602050306030303" pitchFamily="18" charset="0"/>
              </a:rPr>
              <a:t>www.powerelectronics.com/technologies/alternative-energy/article/21864098/the-true-cost-of-solar-energy</a:t>
            </a:r>
          </a:p>
          <a:p>
            <a:pPr>
              <a:lnSpc>
                <a:spcPct val="200000"/>
              </a:lnSpc>
              <a:buFont typeface="Wingdings" panose="05000000000000000000" pitchFamily="2" charset="2"/>
              <a:buChar char="Ø"/>
            </a:pPr>
            <a:r>
              <a:rPr lang="en-US" sz="2000" dirty="0" smtClean="0">
                <a:latin typeface="Constantia" panose="02030602050306030303" pitchFamily="18" charset="0"/>
              </a:rPr>
              <a:t>Office of Energy Efficiency and Renewable Energy (n.d.). How </a:t>
            </a:r>
            <a:r>
              <a:rPr lang="en-US" sz="2000" dirty="0">
                <a:latin typeface="Constantia" panose="02030602050306030303" pitchFamily="18" charset="0"/>
              </a:rPr>
              <a:t>Does Solar Work</a:t>
            </a:r>
            <a:r>
              <a:rPr lang="en-US" sz="2000" dirty="0" smtClean="0">
                <a:latin typeface="Constantia" panose="02030602050306030303" pitchFamily="18" charset="0"/>
              </a:rPr>
              <a:t>? </a:t>
            </a:r>
            <a:r>
              <a:rPr lang="en-US" sz="2000" dirty="0">
                <a:latin typeface="Constantia" panose="02030602050306030303" pitchFamily="18" charset="0"/>
              </a:rPr>
              <a:t>Retrieved from https://www.energy.gov/eere/solar/how-does-solar-work</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smtClean="0">
                <a:latin typeface="Constantia" panose="02030602050306030303" pitchFamily="18" charset="0"/>
              </a:rPr>
              <a:t>Vourvoulias, A. (2021). Pros </a:t>
            </a:r>
            <a:r>
              <a:rPr lang="en-US" sz="2000" dirty="0">
                <a:latin typeface="Constantia" panose="02030602050306030303" pitchFamily="18" charset="0"/>
              </a:rPr>
              <a:t>and Cons of Solar </a:t>
            </a:r>
            <a:r>
              <a:rPr lang="en-US" sz="2000" dirty="0" smtClean="0">
                <a:latin typeface="Constantia" panose="02030602050306030303" pitchFamily="18" charset="0"/>
              </a:rPr>
              <a:t>Energy. Greenmatch. </a:t>
            </a:r>
            <a:r>
              <a:rPr lang="en-US" sz="2000" dirty="0">
                <a:latin typeface="Constantia" panose="02030602050306030303" pitchFamily="18" charset="0"/>
              </a:rPr>
              <a:t>Retrieved from https://www.greenmatch.co.uk/blog/2014/08/5-advantages-and-5-disadvantages-of-solar-energy</a:t>
            </a:r>
            <a:endParaRPr lang="en-US" sz="2000" dirty="0">
              <a:latin typeface="Constantia" panose="02030602050306030303" pitchFamily="18" charset="0"/>
            </a:endParaRPr>
          </a:p>
        </p:txBody>
      </p:sp>
    </p:spTree>
    <p:extLst>
      <p:ext uri="{BB962C8B-B14F-4D97-AF65-F5344CB8AC3E}">
        <p14:creationId xmlns:p14="http://schemas.microsoft.com/office/powerpoint/2010/main" val="119246678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245</TotalTime>
  <Words>1202</Words>
  <Application>Microsoft Office PowerPoint</Application>
  <PresentationFormat>Widescreen</PresentationFormat>
  <Paragraphs>70</Paragraphs>
  <Slides>15</Slides>
  <Notes>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Constantia</vt:lpstr>
      <vt:lpstr>Trebuchet MS</vt:lpstr>
      <vt:lpstr>Wingdings</vt:lpstr>
      <vt:lpstr>Wingdings 3</vt:lpstr>
      <vt:lpstr>Facet</vt:lpstr>
      <vt:lpstr>Project on Renewable Energy Source: Solar Energy</vt:lpstr>
      <vt:lpstr>Introduction</vt:lpstr>
      <vt:lpstr>What can Solar Energy be used for?</vt:lpstr>
      <vt:lpstr>How is Solar Energy Easily Renewed? </vt:lpstr>
      <vt:lpstr>Cost of Using Solar Energy</vt:lpstr>
      <vt:lpstr>Positive Aspects of using Solar Energy</vt:lpstr>
      <vt:lpstr>PowerPoint Presentation</vt:lpstr>
      <vt:lpstr> Negative Aspects of Using Solar Energy</vt:lpstr>
      <vt:lpstr>PowerPoint Presentation</vt:lpstr>
      <vt:lpstr>Science Behind Solar Energy</vt:lpstr>
      <vt:lpstr>PowerPoint Presentation</vt:lpstr>
      <vt:lpstr>Science Behind Solar Energy Cont…</vt:lpstr>
      <vt:lpstr>PowerPoint Presentation</vt:lpstr>
      <vt:lpstr>When the Solar Energy is Expected to be easily accessible to the general public?</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Case Assignment: Stress Management</dc:title>
  <dc:creator>HP</dc:creator>
  <cp:lastModifiedBy>HP</cp:lastModifiedBy>
  <cp:revision>66</cp:revision>
  <dcterms:created xsi:type="dcterms:W3CDTF">2021-01-30T20:35:54Z</dcterms:created>
  <dcterms:modified xsi:type="dcterms:W3CDTF">2021-01-31T09:34:35Z</dcterms:modified>
</cp:coreProperties>
</file>